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18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142875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sz="3600" b="1" dirty="0" smtClean="0"/>
              <a:t>Лекция 15-16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/>
              <a:t>Динамический расчет ферм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1928802"/>
            <a:ext cx="6986614" cy="407196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Содержание</a:t>
            </a:r>
          </a:p>
          <a:p>
            <a:pPr marL="514350" indent="-51435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Свободные колебания ферм</a:t>
            </a:r>
          </a:p>
          <a:p>
            <a:pPr marL="514350" indent="-514350" algn="just">
              <a:buFont typeface="Arial" pitchFamily="34" charset="0"/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Вынужденные колебания ферм при вибрационной нагрузке</a:t>
            </a:r>
          </a:p>
          <a:p>
            <a:pPr marL="514350" indent="-51435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Динамический коэффициент</a:t>
            </a:r>
          </a:p>
          <a:p>
            <a:pPr marL="514350" indent="-51435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Пример динамического расчета фермы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Динамическая степень свободы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68760"/>
            <a:ext cx="8786874" cy="4857403"/>
          </a:xfrm>
        </p:spPr>
        <p:txBody>
          <a:bodyPr/>
          <a:lstStyle/>
          <a:p>
            <a:pPr algn="ctr">
              <a:buNone/>
            </a:pPr>
            <a:r>
              <a:rPr lang="en-US" sz="4800" b="1" dirty="0" smtClean="0"/>
              <a:t>n</a:t>
            </a:r>
            <a:r>
              <a:rPr lang="ru-RU" sz="4800" b="1" dirty="0" smtClean="0"/>
              <a:t>=2У-С</a:t>
            </a:r>
            <a:r>
              <a:rPr lang="ru-RU" sz="4800" b="1" baseline="-25000" dirty="0" smtClean="0"/>
              <a:t>0</a:t>
            </a:r>
            <a:r>
              <a:rPr lang="ru-RU" dirty="0" smtClean="0"/>
              <a:t>,  </a:t>
            </a:r>
          </a:p>
          <a:p>
            <a:pPr algn="ctr">
              <a:buNone/>
            </a:pPr>
            <a:r>
              <a:rPr lang="ru-RU" dirty="0" smtClean="0"/>
              <a:t>       </a:t>
            </a:r>
          </a:p>
          <a:p>
            <a:pPr algn="just">
              <a:buNone/>
            </a:pPr>
            <a:r>
              <a:rPr lang="ru-RU" dirty="0" smtClean="0"/>
              <a:t>    где У – количество узлов, в которых распределены массы фермы, С</a:t>
            </a:r>
            <a:r>
              <a:rPr lang="ru-RU" baseline="-25000" dirty="0" smtClean="0"/>
              <a:t>0</a:t>
            </a:r>
            <a:r>
              <a:rPr lang="ru-RU" dirty="0" smtClean="0"/>
              <a:t> – количество опорных связей, примыкающих к узлам с сосредоточенными массами.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Расчетная схема фермы с конечным числом сосредоточенных масс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714489"/>
            <a:ext cx="600079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Уравнение для определения собственных частот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2000" dirty="0" smtClean="0"/>
              <a:t>      По аналогии с системами с </a:t>
            </a:r>
            <a:r>
              <a:rPr lang="en-US" sz="2000" dirty="0" smtClean="0"/>
              <a:t>n</a:t>
            </a:r>
            <a:r>
              <a:rPr lang="ru-RU" sz="2000" dirty="0" smtClean="0"/>
              <a:t> степенями свободы, записываем канонические уравнения через инерционные силы. Полагая определитель системы равным нулю, получаем характеристическое уравнение относительно неизвестного значения частоты свободных колебаний </a:t>
            </a:r>
            <a:r>
              <a:rPr lang="ru-RU" sz="2000" dirty="0" err="1" smtClean="0"/>
              <a:t>ω </a:t>
            </a:r>
            <a:r>
              <a:rPr lang="ru-RU" sz="2000" dirty="0" smtClean="0"/>
              <a:t>(ω</a:t>
            </a:r>
            <a:r>
              <a:rPr lang="ru-RU" sz="2000" baseline="-25000" dirty="0" smtClean="0"/>
              <a:t>1,</a:t>
            </a:r>
            <a:r>
              <a:rPr lang="ru-RU" sz="2000" dirty="0" smtClean="0"/>
              <a:t> ω</a:t>
            </a:r>
            <a:r>
              <a:rPr lang="ru-RU" sz="2000" baseline="-25000" dirty="0" smtClean="0"/>
              <a:t>2</a:t>
            </a:r>
            <a:r>
              <a:rPr lang="ru-RU" sz="2000" dirty="0" smtClean="0"/>
              <a:t> ,… </a:t>
            </a:r>
            <a:r>
              <a:rPr lang="ru-RU" sz="2000" dirty="0" err="1" smtClean="0"/>
              <a:t>ω</a:t>
            </a:r>
            <a:r>
              <a:rPr lang="en-US" sz="2000" baseline="-25000" dirty="0" smtClean="0"/>
              <a:t>n</a:t>
            </a:r>
            <a:r>
              <a:rPr lang="ru-RU" sz="2000" baseline="-25000" dirty="0" smtClean="0"/>
              <a:t> </a:t>
            </a:r>
            <a:r>
              <a:rPr lang="ru-RU" sz="2000" dirty="0" smtClean="0"/>
              <a:t>). Обозначим параметр </a:t>
            </a:r>
            <a:r>
              <a:rPr lang="ru-RU" sz="2000" dirty="0" err="1" smtClean="0"/>
              <a:t>λ</a:t>
            </a:r>
            <a:r>
              <a:rPr lang="ru-RU" sz="2000" dirty="0" smtClean="0"/>
              <a:t>=1/ω</a:t>
            </a:r>
            <a:r>
              <a:rPr lang="ru-RU" sz="2000" baseline="30000" dirty="0" smtClean="0"/>
              <a:t>2</a:t>
            </a:r>
            <a:r>
              <a:rPr lang="ru-RU" sz="2000" dirty="0" smtClean="0"/>
              <a:t>, тогда вековое уравнение имеет вид:</a:t>
            </a:r>
            <a:endParaRPr lang="ru-RU" sz="20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1643041" y="3857628"/>
          <a:ext cx="6123257" cy="2143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Формула" r:id="rId3" imgW="2959100" imgH="939800" progId="Equation.3">
                  <p:embed/>
                </p:oleObj>
              </mc:Choice>
              <mc:Fallback>
                <p:oleObj name="Формула" r:id="rId3" imgW="2959100" imgH="9398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3041" y="3857628"/>
                        <a:ext cx="6123257" cy="21431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Узловые перемещения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50072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400" dirty="0" smtClean="0"/>
              <a:t>Вырежем из фермы любой узел </a:t>
            </a:r>
            <a:r>
              <a:rPr lang="en-US" sz="3400" dirty="0" smtClean="0"/>
              <a:t>k</a:t>
            </a:r>
            <a:r>
              <a:rPr lang="ru-RU" sz="3400" dirty="0" smtClean="0"/>
              <a:t> и рассмотрим его равновесие. Каждый соседний с ним узел обозначим индексом </a:t>
            </a:r>
            <a:r>
              <a:rPr lang="en-US" sz="3400" dirty="0" err="1" smtClean="0"/>
              <a:t>i</a:t>
            </a:r>
            <a:r>
              <a:rPr lang="ru-RU" sz="3400" dirty="0" smtClean="0"/>
              <a:t>, который при записи канонических уравнений будет принимать конкретные обозначения соседних узлов. Пусть перемещение узла </a:t>
            </a:r>
            <a:r>
              <a:rPr lang="en-US" sz="3400" dirty="0" smtClean="0"/>
              <a:t>k</a:t>
            </a:r>
            <a:r>
              <a:rPr lang="ru-RU" sz="3400" dirty="0" smtClean="0"/>
              <a:t>  по горизонтали будет  </a:t>
            </a:r>
            <a:r>
              <a:rPr lang="en-US" sz="3400" dirty="0" smtClean="0"/>
              <a:t>x </a:t>
            </a:r>
            <a:r>
              <a:rPr lang="en-US" sz="3400" baseline="-25000" dirty="0" smtClean="0"/>
              <a:t>k </a:t>
            </a:r>
            <a:r>
              <a:rPr lang="ru-RU" sz="3400" dirty="0" smtClean="0"/>
              <a:t>, а по вертикали -</a:t>
            </a:r>
            <a:r>
              <a:rPr lang="ru-RU" sz="3400" baseline="-25000" dirty="0" smtClean="0"/>
              <a:t>    </a:t>
            </a:r>
            <a:r>
              <a:rPr lang="en-US" sz="3400" dirty="0" smtClean="0"/>
              <a:t>y </a:t>
            </a:r>
            <a:r>
              <a:rPr lang="en-US" sz="3400" baseline="-25000" dirty="0" smtClean="0"/>
              <a:t>k</a:t>
            </a:r>
            <a:r>
              <a:rPr lang="ru-RU" sz="3400" dirty="0" smtClean="0"/>
              <a:t>. </a:t>
            </a:r>
          </a:p>
          <a:p>
            <a:endParaRPr lang="ru-RU" sz="3400" dirty="0" smtClean="0"/>
          </a:p>
          <a:p>
            <a:pPr marL="0" indent="0">
              <a:buNone/>
            </a:pPr>
            <a:r>
              <a:rPr lang="ru-RU" sz="3400" dirty="0" smtClean="0"/>
              <a:t>Усилия в стержнях вырезанного узла фермы от статической нагрузки или </a:t>
            </a:r>
            <a:r>
              <a:rPr lang="ru-RU" sz="3400" dirty="0" err="1" smtClean="0"/>
              <a:t>самоуравновешаны</a:t>
            </a:r>
            <a:r>
              <a:rPr lang="ru-RU" sz="3400" dirty="0" smtClean="0"/>
              <a:t>, если в узле нет нагрузки или находятся в равновесии с узловой нагрузкой, если она есть. </a:t>
            </a:r>
          </a:p>
          <a:p>
            <a:endParaRPr lang="ru-RU" sz="3400" dirty="0" smtClean="0"/>
          </a:p>
          <a:p>
            <a:pPr marL="0" indent="0">
              <a:buNone/>
            </a:pPr>
            <a:r>
              <a:rPr lang="ru-RU" sz="3400" dirty="0" smtClean="0"/>
              <a:t>Поэтому как заданные статические нагрузки, так и вызываемые ими усилия стержней фермы из рассмотрения исключаются. </a:t>
            </a:r>
          </a:p>
          <a:p>
            <a:endParaRPr lang="ru-RU" sz="3400" dirty="0" smtClean="0"/>
          </a:p>
          <a:p>
            <a:pPr marL="0" indent="0">
              <a:buNone/>
            </a:pPr>
            <a:r>
              <a:rPr lang="ru-RU" sz="3400" dirty="0" smtClean="0"/>
              <a:t>Будут рассматриваться лишь дополнительные усилия </a:t>
            </a:r>
            <a:r>
              <a:rPr lang="en-US" sz="3400" dirty="0" smtClean="0"/>
              <a:t>N </a:t>
            </a:r>
            <a:r>
              <a:rPr lang="en-US" sz="3400" baseline="-25000" dirty="0" err="1" smtClean="0"/>
              <a:t>ki</a:t>
            </a:r>
            <a:r>
              <a:rPr lang="ru-RU" sz="3400" dirty="0" smtClean="0"/>
              <a:t>, появляющиеся в стержнях при колебаниях ферм, и инерционные силы -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1139773"/>
              </p:ext>
            </p:extLst>
          </p:nvPr>
        </p:nvGraphicFramePr>
        <p:xfrm>
          <a:off x="2143108" y="5500702"/>
          <a:ext cx="4573574" cy="880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Формула" r:id="rId3" imgW="952087" imgH="241195" progId="Equation.3">
                  <p:embed/>
                </p:oleObj>
              </mc:Choice>
              <mc:Fallback>
                <p:oleObj name="Формула" r:id="rId3" imgW="952087" imgH="241195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08" y="5500702"/>
                        <a:ext cx="4573574" cy="88062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Уравнения динамического равновесия при свободных колебаниях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166331"/>
              </p:ext>
            </p:extLst>
          </p:nvPr>
        </p:nvGraphicFramePr>
        <p:xfrm>
          <a:off x="692605" y="2492896"/>
          <a:ext cx="7290201" cy="222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Формула" r:id="rId3" imgW="1536033" imgH="533169" progId="Equation.3">
                  <p:embed/>
                </p:oleObj>
              </mc:Choice>
              <mc:Fallback>
                <p:oleObj name="Формула" r:id="rId3" imgW="1536033" imgH="533169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605" y="2492896"/>
                        <a:ext cx="7290201" cy="22219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Перемещения «</a:t>
            </a:r>
            <a:r>
              <a:rPr lang="en-US" dirty="0" smtClean="0"/>
              <a:t>k</a:t>
            </a:r>
            <a:r>
              <a:rPr lang="ru-RU" dirty="0" smtClean="0"/>
              <a:t>» и «</a:t>
            </a:r>
            <a:r>
              <a:rPr lang="en-US" dirty="0" err="1" smtClean="0"/>
              <a:t>i</a:t>
            </a:r>
            <a:r>
              <a:rPr lang="ru-RU" dirty="0" smtClean="0"/>
              <a:t>» узлов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785926"/>
            <a:ext cx="700049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2852"/>
            <a:ext cx="8229600" cy="13178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28604"/>
            <a:ext cx="8472518" cy="6286544"/>
          </a:xfrm>
        </p:spPr>
        <p:txBody>
          <a:bodyPr/>
          <a:lstStyle/>
          <a:p>
            <a:r>
              <a:rPr lang="ru-RU" sz="2800" dirty="0" smtClean="0"/>
              <a:t>Перемещение узла </a:t>
            </a:r>
            <a:r>
              <a:rPr lang="en-US" sz="2800" dirty="0" err="1" smtClean="0"/>
              <a:t>i</a:t>
            </a:r>
            <a:r>
              <a:rPr lang="ru-RU" sz="2800" dirty="0" smtClean="0"/>
              <a:t>  обозначим  -    </a:t>
            </a:r>
            <a:r>
              <a:rPr lang="en-US" sz="2800" dirty="0" smtClean="0"/>
              <a:t>x</a:t>
            </a:r>
            <a:r>
              <a:rPr lang="en-US" sz="2800" baseline="-25000" dirty="0" smtClean="0"/>
              <a:t>i</a:t>
            </a:r>
            <a:r>
              <a:rPr lang="ru-RU" sz="2800" dirty="0" smtClean="0"/>
              <a:t>, </a:t>
            </a:r>
            <a:r>
              <a:rPr lang="en-US" sz="2800" dirty="0" err="1" smtClean="0"/>
              <a:t>y</a:t>
            </a:r>
            <a:r>
              <a:rPr lang="en-US" sz="2800" baseline="-25000" dirty="0" err="1" smtClean="0"/>
              <a:t>i</a:t>
            </a:r>
            <a:r>
              <a:rPr lang="ru-RU" sz="2800" dirty="0" smtClean="0"/>
              <a:t>,   а новое положение узлов точками  -  </a:t>
            </a:r>
            <a:r>
              <a:rPr lang="en-US" sz="2800" dirty="0" smtClean="0"/>
              <a:t>k</a:t>
            </a:r>
            <a:r>
              <a:rPr lang="ru-RU" sz="2800" baseline="30000" dirty="0" smtClean="0"/>
              <a:t>/</a:t>
            </a:r>
            <a:r>
              <a:rPr lang="ru-RU" sz="2800" dirty="0" smtClean="0"/>
              <a:t>   </a:t>
            </a:r>
            <a:r>
              <a:rPr lang="en-US" sz="2800" dirty="0" smtClean="0"/>
              <a:t>l</a:t>
            </a:r>
            <a:r>
              <a:rPr lang="ru-RU" sz="2800" baseline="30000" dirty="0" smtClean="0"/>
              <a:t>/   </a:t>
            </a:r>
            <a:r>
              <a:rPr lang="ru-RU" sz="2800" dirty="0" smtClean="0"/>
              <a:t>, а новая длина стержня</a:t>
            </a:r>
            <a:r>
              <a:rPr lang="ru-RU" sz="2800" baseline="30000" dirty="0" smtClean="0"/>
              <a:t>      </a:t>
            </a:r>
            <a:r>
              <a:rPr lang="ru-RU" sz="2800" dirty="0" smtClean="0"/>
              <a:t> </a:t>
            </a:r>
            <a:r>
              <a:rPr lang="en-US" sz="2800" dirty="0" err="1" smtClean="0"/>
              <a:t>ki</a:t>
            </a:r>
            <a:r>
              <a:rPr lang="ru-RU" sz="2800" baseline="30000" dirty="0" smtClean="0"/>
              <a:t>      </a:t>
            </a:r>
            <a:r>
              <a:rPr lang="ru-RU" sz="2800" dirty="0" smtClean="0"/>
              <a:t>будет</a:t>
            </a:r>
            <a:r>
              <a:rPr lang="ru-RU" sz="2800" baseline="30000" dirty="0" smtClean="0"/>
              <a:t>    </a:t>
            </a:r>
            <a:r>
              <a:rPr lang="en-US" sz="2800" dirty="0" smtClean="0"/>
              <a:t>l</a:t>
            </a:r>
            <a:r>
              <a:rPr lang="ru-RU" sz="2800" baseline="30000" dirty="0" smtClean="0"/>
              <a:t>/</a:t>
            </a:r>
            <a:r>
              <a:rPr lang="en-US" sz="2800" baseline="-25000" dirty="0" err="1" smtClean="0"/>
              <a:t>ki</a:t>
            </a:r>
            <a:r>
              <a:rPr lang="ru-RU" sz="2800" dirty="0" smtClean="0"/>
              <a:t>  . Проектируя отрезок </a:t>
            </a:r>
            <a:r>
              <a:rPr lang="ru-RU" sz="2800" baseline="30000" dirty="0" smtClean="0"/>
              <a:t>  </a:t>
            </a:r>
            <a:r>
              <a:rPr lang="en-US" sz="2800" dirty="0" smtClean="0"/>
              <a:t>l</a:t>
            </a:r>
            <a:r>
              <a:rPr lang="ru-RU" sz="2800" baseline="30000" dirty="0" smtClean="0"/>
              <a:t>/</a:t>
            </a:r>
            <a:r>
              <a:rPr lang="en-US" sz="2800" baseline="-25000" dirty="0" err="1" smtClean="0"/>
              <a:t>ki</a:t>
            </a:r>
            <a:r>
              <a:rPr lang="ru-RU" sz="2800" dirty="0" smtClean="0"/>
              <a:t>  на координатные оси, получаем:</a:t>
            </a:r>
          </a:p>
          <a:p>
            <a:endParaRPr lang="ru-RU" dirty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457" name="Object 1"/>
          <p:cNvGraphicFramePr>
            <a:graphicFrameLocks noChangeAspect="1"/>
          </p:cNvGraphicFramePr>
          <p:nvPr/>
        </p:nvGraphicFramePr>
        <p:xfrm>
          <a:off x="1214414" y="2500305"/>
          <a:ext cx="4286280" cy="826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0" name="Формула" r:id="rId3" imgW="1854200" imgH="482600" progId="Equation.3">
                  <p:embed/>
                </p:oleObj>
              </mc:Choice>
              <mc:Fallback>
                <p:oleObj name="Формула" r:id="rId3" imgW="1854200" imgH="4826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14" y="2500305"/>
                        <a:ext cx="4286280" cy="8269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857224" y="3571876"/>
          <a:ext cx="7398343" cy="457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1" name="Формула" r:id="rId5" imgW="3187700" imgH="241300" progId="Equation.3">
                  <p:embed/>
                </p:oleObj>
              </mc:Choice>
              <mc:Fallback>
                <p:oleObj name="Формула" r:id="rId5" imgW="3187700" imgH="241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3571876"/>
                        <a:ext cx="7398343" cy="4572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857224" y="4143380"/>
          <a:ext cx="6000792" cy="742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2" name="Формула" r:id="rId7" imgW="3225600" imgH="482400" progId="Equation.3">
                  <p:embed/>
                </p:oleObj>
              </mc:Choice>
              <mc:Fallback>
                <p:oleObj name="Формула" r:id="rId7" imgW="3225600" imgH="482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4143380"/>
                        <a:ext cx="6000792" cy="742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6429388" y="2571744"/>
          <a:ext cx="1591119" cy="50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3" name="Формула" r:id="rId9" imgW="812447" imgH="241195" progId="Equation.3">
                  <p:embed/>
                </p:oleObj>
              </mc:Choice>
              <mc:Fallback>
                <p:oleObj name="Формула" r:id="rId9" imgW="812447" imgH="241195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8" y="2571744"/>
                        <a:ext cx="1591119" cy="5000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785785" y="5072074"/>
          <a:ext cx="7834367" cy="1500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4" name="Формула" r:id="rId11" imgW="2565360" imgH="736560" progId="Equation.3">
                  <p:embed/>
                </p:oleObj>
              </mc:Choice>
              <mc:Fallback>
                <p:oleObj name="Формула" r:id="rId11" imgW="2565360" imgH="73656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5" y="5072074"/>
                        <a:ext cx="7834367" cy="15001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603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04664"/>
            <a:ext cx="8856984" cy="6336704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95536" y="641646"/>
            <a:ext cx="67687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Пренебрегая в левой части величиной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150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7562842"/>
              </p:ext>
            </p:extLst>
          </p:nvPr>
        </p:nvGraphicFramePr>
        <p:xfrm>
          <a:off x="6228184" y="568984"/>
          <a:ext cx="603902" cy="559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8" name="Формула" r:id="rId3" imgW="253890" imgH="241195" progId="Equation.3">
                  <p:embed/>
                </p:oleObj>
              </mc:Choice>
              <mc:Fallback>
                <p:oleObj name="Формула" r:id="rId3" imgW="253890" imgH="241195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184" y="568984"/>
                        <a:ext cx="603902" cy="5591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251520" y="1113804"/>
            <a:ext cx="8892480" cy="8309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а в правой части (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kumimoji="0" lang="en-US" sz="2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kumimoji="0" lang="en-US" sz="24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и  (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y</a:t>
            </a:r>
            <a:r>
              <a:rPr kumimoji="0" lang="en-US" sz="24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y</a:t>
            </a:r>
            <a:r>
              <a:rPr kumimoji="0" lang="en-US" sz="24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как величинами малыми по сравнению с остальными, тогда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257"/>
              </p:ext>
            </p:extLst>
          </p:nvPr>
        </p:nvGraphicFramePr>
        <p:xfrm>
          <a:off x="395536" y="1944801"/>
          <a:ext cx="7255037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9" name="Формула" r:id="rId5" imgW="2514600" imgH="241200" progId="Equation.3">
                  <p:embed/>
                </p:oleObj>
              </mc:Choice>
              <mc:Fallback>
                <p:oleObj name="Формула" r:id="rId5" imgW="2514600" imgH="241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944801"/>
                        <a:ext cx="7255037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04884"/>
              </p:ext>
            </p:extLst>
          </p:nvPr>
        </p:nvGraphicFramePr>
        <p:xfrm>
          <a:off x="395536" y="2852936"/>
          <a:ext cx="8072860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0" name="Формула" r:id="rId7" imgW="3530520" imgH="406080" progId="Equation.3">
                  <p:embed/>
                </p:oleObj>
              </mc:Choice>
              <mc:Fallback>
                <p:oleObj name="Формула" r:id="rId7" imgW="3530520" imgH="4060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852936"/>
                        <a:ext cx="8072860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5289570"/>
              </p:ext>
            </p:extLst>
          </p:nvPr>
        </p:nvGraphicFramePr>
        <p:xfrm>
          <a:off x="251521" y="3789040"/>
          <a:ext cx="8711916" cy="1656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1" name="Формула" r:id="rId9" imgW="3581280" imgH="812520" progId="Equation.3">
                  <p:embed/>
                </p:oleObj>
              </mc:Choice>
              <mc:Fallback>
                <p:oleObj name="Формула" r:id="rId9" imgW="3581280" imgH="81252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1" y="3789040"/>
                        <a:ext cx="8711916" cy="16561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619658"/>
              </p:ext>
            </p:extLst>
          </p:nvPr>
        </p:nvGraphicFramePr>
        <p:xfrm>
          <a:off x="908869" y="5661246"/>
          <a:ext cx="5463331" cy="9018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2" name="Формула" r:id="rId11" imgW="2501900" imgH="457200" progId="Equation.3">
                  <p:embed/>
                </p:oleObj>
              </mc:Choice>
              <mc:Fallback>
                <p:oleObj name="Формула" r:id="rId11" imgW="2501900" imgH="457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869" y="5661246"/>
                        <a:ext cx="5463331" cy="9018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Вынужденные </a:t>
            </a:r>
            <a:r>
              <a:rPr lang="ru-RU" b="1" dirty="0"/>
              <a:t>колебания ферм при вибрационной </a:t>
            </a:r>
            <a:r>
              <a:rPr lang="ru-RU" b="1" dirty="0" smtClean="0"/>
              <a:t>нагрузке </a:t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100" dirty="0"/>
              <a:t/>
            </a:r>
            <a:br>
              <a:rPr lang="ru-RU" sz="3100" dirty="0"/>
            </a:b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50691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Канонические уравнения вынужденных колебаний ферм при вибрационной нагрузке </a:t>
            </a:r>
            <a:r>
              <a:rPr lang="en-US" dirty="0"/>
              <a:t>P</a:t>
            </a:r>
            <a:r>
              <a:rPr lang="ru-RU" dirty="0"/>
              <a:t>=</a:t>
            </a:r>
            <a:r>
              <a:rPr lang="en-US" dirty="0"/>
              <a:t>P</a:t>
            </a:r>
            <a:r>
              <a:rPr lang="ru-RU" baseline="-25000" dirty="0"/>
              <a:t>0</a:t>
            </a:r>
            <a:r>
              <a:rPr lang="ru-RU" dirty="0"/>
              <a:t> </a:t>
            </a:r>
            <a:r>
              <a:rPr lang="en-US" dirty="0" err="1"/>
              <a:t>Sinθt</a:t>
            </a:r>
            <a:r>
              <a:rPr lang="ru-RU" dirty="0"/>
              <a:t> аналогично тем, которые были записаны для рам. Подставляя амплитудные значения инерционных </a:t>
            </a:r>
            <a:r>
              <a:rPr lang="ru-RU" dirty="0" smtClean="0"/>
              <a:t>сил, </a:t>
            </a:r>
            <a:r>
              <a:rPr lang="ru-RU" dirty="0"/>
              <a:t>можно канонические уравнения представить в виде системы линейных алгебраических уравнений относительно неизвестных амплитудных значений инерционных сил </a:t>
            </a:r>
            <a:r>
              <a:rPr lang="en-US" dirty="0"/>
              <a:t>Z</a:t>
            </a:r>
            <a:r>
              <a:rPr lang="ru-RU" baseline="-25000" dirty="0"/>
              <a:t>1</a:t>
            </a:r>
            <a:r>
              <a:rPr lang="ru-RU" dirty="0"/>
              <a:t> , </a:t>
            </a:r>
            <a:r>
              <a:rPr lang="en-US" dirty="0"/>
              <a:t>Z</a:t>
            </a:r>
            <a:r>
              <a:rPr lang="ru-RU" baseline="-25000" dirty="0"/>
              <a:t>2</a:t>
            </a:r>
            <a:r>
              <a:rPr lang="ru-RU" dirty="0"/>
              <a:t> ,… </a:t>
            </a:r>
            <a:r>
              <a:rPr lang="en-US" dirty="0"/>
              <a:t>Z </a:t>
            </a:r>
            <a:r>
              <a:rPr lang="en-US" baseline="-25000" dirty="0"/>
              <a:t>n</a:t>
            </a:r>
            <a:r>
              <a:rPr lang="en-US" dirty="0"/>
              <a:t> </a:t>
            </a:r>
            <a:r>
              <a:rPr lang="ru-RU" b="1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7148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/>
              <a:t>Канонические уравнения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640960" cy="4857403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6121640"/>
              </p:ext>
            </p:extLst>
          </p:nvPr>
        </p:nvGraphicFramePr>
        <p:xfrm>
          <a:off x="402081" y="1628800"/>
          <a:ext cx="8248189" cy="3960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Формула" r:id="rId3" imgW="2959100" imgH="1549400" progId="Equation.3">
                  <p:embed/>
                </p:oleObj>
              </mc:Choice>
              <mc:Fallback>
                <p:oleObj name="Формула" r:id="rId3" imgW="2959100" imgH="1549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081" y="1628800"/>
                        <a:ext cx="8248189" cy="39604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1338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88640"/>
            <a:ext cx="8229600" cy="8599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548680"/>
            <a:ext cx="8712968" cy="6192688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9323628"/>
              </p:ext>
            </p:extLst>
          </p:nvPr>
        </p:nvGraphicFramePr>
        <p:xfrm>
          <a:off x="827584" y="764704"/>
          <a:ext cx="2419740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8" name="Формула" r:id="rId3" imgW="1104900" imgH="431800" progId="Equation.3">
                  <p:embed/>
                </p:oleObj>
              </mc:Choice>
              <mc:Fallback>
                <p:oleObj name="Формула" r:id="rId3" imgW="11049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764704"/>
                        <a:ext cx="2419740" cy="9361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068867"/>
              </p:ext>
            </p:extLst>
          </p:nvPr>
        </p:nvGraphicFramePr>
        <p:xfrm>
          <a:off x="3643301" y="764705"/>
          <a:ext cx="2419741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9" name="Формула" r:id="rId5" imgW="1104900" imgH="431800" progId="Equation.3">
                  <p:embed/>
                </p:oleObj>
              </mc:Choice>
              <mc:Fallback>
                <p:oleObj name="Формула" r:id="rId5" imgW="1104900" imgH="431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01" y="764705"/>
                        <a:ext cx="2419741" cy="9361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689132"/>
              </p:ext>
            </p:extLst>
          </p:nvPr>
        </p:nvGraphicFramePr>
        <p:xfrm>
          <a:off x="6350836" y="836713"/>
          <a:ext cx="2233606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0" name="Формула" r:id="rId7" imgW="1104900" imgH="431800" progId="Equation.3">
                  <p:embed/>
                </p:oleObj>
              </mc:Choice>
              <mc:Fallback>
                <p:oleObj name="Формула" r:id="rId7" imgW="1104900" imgH="431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836" y="836713"/>
                        <a:ext cx="2233606" cy="8640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962025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…..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173239"/>
              </p:ext>
            </p:extLst>
          </p:nvPr>
        </p:nvGraphicFramePr>
        <p:xfrm>
          <a:off x="1043608" y="2132856"/>
          <a:ext cx="7312536" cy="2736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1" name="Формула" r:id="rId9" imgW="2413000" imgH="1016000" progId="Equation.3">
                  <p:embed/>
                </p:oleObj>
              </mc:Choice>
              <mc:Fallback>
                <p:oleObj name="Формула" r:id="rId9" imgW="2413000" imgH="1016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2132856"/>
                        <a:ext cx="7312536" cy="27363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3449159"/>
              </p:ext>
            </p:extLst>
          </p:nvPr>
        </p:nvGraphicFramePr>
        <p:xfrm>
          <a:off x="1331640" y="5589240"/>
          <a:ext cx="5137868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2" name="Формула" r:id="rId11" imgW="1905000" imgH="254000" progId="Equation.3">
                  <p:embed/>
                </p:oleObj>
              </mc:Choice>
              <mc:Fallback>
                <p:oleObj name="Формула" r:id="rId11" imgW="1905000" imgH="2540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5589240"/>
                        <a:ext cx="5137868" cy="7200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0850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Нагрузки, действующие на узел </a:t>
            </a:r>
            <a:r>
              <a:rPr lang="en-US" b="1" dirty="0" smtClean="0"/>
              <a:t>k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672" y="2276873"/>
            <a:ext cx="597666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93553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Уравнения динамического равновесия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80728"/>
            <a:ext cx="9036496" cy="5616624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7500079"/>
              </p:ext>
            </p:extLst>
          </p:nvPr>
        </p:nvGraphicFramePr>
        <p:xfrm>
          <a:off x="357132" y="1124744"/>
          <a:ext cx="8429736" cy="1290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6" name="Формула" r:id="rId3" imgW="2692400" imgH="533400" progId="Equation.3">
                  <p:embed/>
                </p:oleObj>
              </mc:Choice>
              <mc:Fallback>
                <p:oleObj name="Формула" r:id="rId3" imgW="2692400" imgH="533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32" y="1124744"/>
                        <a:ext cx="8429736" cy="12902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411312"/>
              </p:ext>
            </p:extLst>
          </p:nvPr>
        </p:nvGraphicFramePr>
        <p:xfrm>
          <a:off x="107503" y="3068960"/>
          <a:ext cx="8937993" cy="1743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7" name="Формула" r:id="rId5" imgW="4546440" imgH="812520" progId="Equation.3">
                  <p:embed/>
                </p:oleObj>
              </mc:Choice>
              <mc:Fallback>
                <p:oleObj name="Формула" r:id="rId5" imgW="4546440" imgH="8125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3068960"/>
                        <a:ext cx="8937993" cy="17439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05670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381</Words>
  <Application>Microsoft Office PowerPoint</Application>
  <PresentationFormat>Экран (4:3)</PresentationFormat>
  <Paragraphs>33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Формула</vt:lpstr>
      <vt:lpstr> Лекция 15-16 Динамический расчет ферм  </vt:lpstr>
      <vt:lpstr>Динамическая степень свободы</vt:lpstr>
      <vt:lpstr>Расчетная схема фермы с конечным числом сосредоточенных масс</vt:lpstr>
      <vt:lpstr>Уравнение для определения собственных частот</vt:lpstr>
      <vt:lpstr>Узловые перемещения</vt:lpstr>
      <vt:lpstr>Уравнения динамического равновесия при свободных колебаниях</vt:lpstr>
      <vt:lpstr>Перемещения «k» и «i» узлов </vt:lpstr>
      <vt:lpstr>Презентация PowerPoint</vt:lpstr>
      <vt:lpstr>Презентация PowerPoint</vt:lpstr>
      <vt:lpstr>          Вынужденные колебания ферм при вибрационной нагрузке           </vt:lpstr>
      <vt:lpstr>Канонические уравнения</vt:lpstr>
      <vt:lpstr>Презентация PowerPoint</vt:lpstr>
      <vt:lpstr>Нагрузки, действующие на узел k</vt:lpstr>
      <vt:lpstr>Уравнения динамического равновесия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23-24 Динамический расчет ферм</dc:title>
  <dc:creator>Admin</dc:creator>
  <cp:lastModifiedBy>Admin</cp:lastModifiedBy>
  <cp:revision>10</cp:revision>
  <dcterms:modified xsi:type="dcterms:W3CDTF">2020-08-26T11:50:29Z</dcterms:modified>
</cp:coreProperties>
</file>